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86" r:id="rId9"/>
    <p:sldId id="285" r:id="rId10"/>
    <p:sldId id="262" r:id="rId11"/>
    <p:sldId id="283" r:id="rId12"/>
    <p:sldId id="28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82" r:id="rId25"/>
    <p:sldId id="280" r:id="rId26"/>
    <p:sldId id="278" r:id="rId27"/>
    <p:sldId id="275" r:id="rId28"/>
    <p:sldId id="277" r:id="rId29"/>
  </p:sldIdLst>
  <p:sldSz cx="9144000" cy="5143500" type="screen16x9"/>
  <p:notesSz cx="6858000" cy="9144000"/>
  <p:embeddedFontLst>
    <p:embeddedFont>
      <p:font typeface="Lato" panose="020B0604020202020204" charset="0"/>
      <p:regular r:id="rId31"/>
      <p:bold r:id="rId32"/>
      <p:italic r:id="rId33"/>
      <p:boldItalic r:id="rId34"/>
    </p:embeddedFont>
    <p:embeddedFont>
      <p:font typeface="Raleway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manshu Khairajani" initials="HK" lastIdx="1" clrIdx="0">
    <p:extLst>
      <p:ext uri="{19B8F6BF-5375-455C-9EA6-DF929625EA0E}">
        <p15:presenceInfo xmlns:p15="http://schemas.microsoft.com/office/powerpoint/2012/main" userId="aea07f9d747a12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D2BAA1-E867-420E-BEE4-95F3F08670E1}">
  <a:tblStyle styleId="{D8D2BAA1-E867-420E-BEE4-95F3F08670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8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7191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5979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4425db445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4425db445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4425db44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4425db44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4425db44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4425db44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4425db445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4425db445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4425db44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4425db44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4425db445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4425db445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4425db445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4425db445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4425db445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4425db445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03d99268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03d99268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4425db445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4425db445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4425db445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4425db445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03d99268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03d99268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8546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529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ec2a7665a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ec2a7665a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140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ec2a7665a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ec2a7665a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03d992686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03d992686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4425db445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4425db445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4425db445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4425db445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d819a792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d819a792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d7e66013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d7e66013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ec2a7665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ec2a7665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480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7830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9529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43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3927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967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0838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9924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208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9415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7451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37936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t="2600" r="4625"/>
          <a:stretch/>
        </p:blipFill>
        <p:spPr>
          <a:xfrm>
            <a:off x="5129525" y="1648350"/>
            <a:ext cx="3521074" cy="19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48901" y="21475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1339450" y="431875"/>
            <a:ext cx="6250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Minor Project - VI Sem</a:t>
            </a:r>
            <a:endParaRPr sz="3200" dirty="0"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367550" y="362630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-Home on your fingers</a:t>
            </a:r>
            <a:endParaRPr dirty="0">
              <a:latin typeface="+mn-lt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4850" y="2353450"/>
            <a:ext cx="867125" cy="185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690000" y="1702450"/>
            <a:ext cx="30000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Home Automation with Security Surveillance</a:t>
            </a:r>
            <a:endParaRPr sz="3000" dirty="0"/>
          </a:p>
        </p:txBody>
      </p:sp>
      <p:sp>
        <p:nvSpPr>
          <p:cNvPr id="142" name="Google Shape;142;p17"/>
          <p:cNvSpPr txBox="1"/>
          <p:nvPr/>
        </p:nvSpPr>
        <p:spPr>
          <a:xfrm>
            <a:off x="3447975" y="4295725"/>
            <a:ext cx="37878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  <a:ea typeface="Lato"/>
                <a:cs typeface="Lato"/>
                <a:sym typeface="Lato"/>
              </a:rPr>
              <a:t>Guided By :-</a:t>
            </a:r>
            <a:endParaRPr dirty="0">
              <a:latin typeface="+mn-lt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  <a:ea typeface="Lato"/>
                <a:cs typeface="Lato"/>
                <a:sym typeface="Lato"/>
              </a:rPr>
              <a:t>Dr. Muneendra Ojha</a:t>
            </a:r>
            <a:endParaRPr b="1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4451700" y="656275"/>
            <a:ext cx="40725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Facial Recognition</a:t>
            </a:r>
            <a:endParaRPr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08CD1-5C8F-4D9F-9285-E31B8BD3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309" y="1377752"/>
            <a:ext cx="3778064" cy="35973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EAA02D-83A8-4955-9FDD-CA4A13F5A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00" t="8959" r="18074" b="11170"/>
          <a:stretch/>
        </p:blipFill>
        <p:spPr>
          <a:xfrm>
            <a:off x="619800" y="656275"/>
            <a:ext cx="3420572" cy="431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437B3-D6F4-4927-9558-12F755B5C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73862" y="-267816"/>
            <a:ext cx="3754292" cy="66742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A423B3-D9A5-47C4-ADA8-5E8BC5D71764}"/>
              </a:ext>
            </a:extLst>
          </p:cNvPr>
          <p:cNvSpPr/>
          <p:nvPr/>
        </p:nvSpPr>
        <p:spPr>
          <a:xfrm>
            <a:off x="689667" y="631824"/>
            <a:ext cx="2827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chemeClr val="bg2"/>
                </a:solidFill>
              </a:rPr>
              <a:t>Hardware setup</a:t>
            </a:r>
          </a:p>
        </p:txBody>
      </p:sp>
    </p:spTree>
    <p:extLst>
      <p:ext uri="{BB962C8B-B14F-4D97-AF65-F5344CB8AC3E}">
        <p14:creationId xmlns:p14="http://schemas.microsoft.com/office/powerpoint/2010/main" val="44414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727800" y="1672125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Working?</a:t>
            </a:r>
            <a:endParaRPr sz="4800" dirty="0"/>
          </a:p>
        </p:txBody>
      </p:sp>
      <p:sp>
        <p:nvSpPr>
          <p:cNvPr id="196" name="Google Shape;196;p24"/>
          <p:cNvSpPr txBox="1"/>
          <p:nvPr/>
        </p:nvSpPr>
        <p:spPr>
          <a:xfrm>
            <a:off x="2511325" y="2712075"/>
            <a:ext cx="41301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-- Easy as pie --</a:t>
            </a:r>
            <a:endParaRPr i="1" dirty="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5"/>
          <p:cNvGrpSpPr/>
          <p:nvPr/>
        </p:nvGrpSpPr>
        <p:grpSpPr>
          <a:xfrm>
            <a:off x="45988" y="111000"/>
            <a:ext cx="3374150" cy="4921476"/>
            <a:chOff x="235238" y="55338"/>
            <a:chExt cx="3374150" cy="4921476"/>
          </a:xfrm>
        </p:grpSpPr>
        <p:pic>
          <p:nvPicPr>
            <p:cNvPr id="202" name="Google Shape;20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1925" y="167625"/>
              <a:ext cx="2340775" cy="439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5238" y="55338"/>
              <a:ext cx="3374150" cy="4921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5"/>
          <p:cNvSpPr txBox="1"/>
          <p:nvPr/>
        </p:nvSpPr>
        <p:spPr>
          <a:xfrm>
            <a:off x="3585025" y="189900"/>
            <a:ext cx="5288100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500"/>
              <a:buFont typeface="Lato"/>
              <a:buAutoNum type="arabicPeriod"/>
            </a:pPr>
            <a:r>
              <a:rPr lang="en" sz="25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Create an account for members</a:t>
            </a:r>
            <a:endParaRPr sz="2500"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3896750" y="1614950"/>
            <a:ext cx="43530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Provide your email and create a password.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Fill name and phone number.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Wait for email verification by admin.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4302850" y="3095800"/>
            <a:ext cx="36516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You are all set to go</a:t>
            </a:r>
            <a:endParaRPr sz="1800" b="1" dirty="0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>
            <a:off x="198388" y="111000"/>
            <a:ext cx="3374150" cy="4921476"/>
            <a:chOff x="198388" y="111000"/>
            <a:chExt cx="3374150" cy="4921476"/>
          </a:xfrm>
        </p:grpSpPr>
        <p:pic>
          <p:nvPicPr>
            <p:cNvPr id="212" name="Google Shape;21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4950" y="223300"/>
              <a:ext cx="2271150" cy="443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8388" y="111000"/>
              <a:ext cx="3374150" cy="4921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26"/>
          <p:cNvSpPr txBox="1"/>
          <p:nvPr/>
        </p:nvSpPr>
        <p:spPr>
          <a:xfrm>
            <a:off x="3585025" y="189900"/>
            <a:ext cx="5288100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2.  Login to your account</a:t>
            </a:r>
            <a:endParaRPr sz="2500"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3896750" y="1614950"/>
            <a:ext cx="4353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Enter you email and password.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Just tap on the login button.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Click on “Create new account” to create a new account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/>
        </p:nvSpPr>
        <p:spPr>
          <a:xfrm>
            <a:off x="3585025" y="266100"/>
            <a:ext cx="5288100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3.  And the fun begins...</a:t>
            </a:r>
            <a:endParaRPr sz="2500"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3896750" y="1614949"/>
            <a:ext cx="4353000" cy="203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For now we have 3 appliances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Tap on the bulb to turn it off or on.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Control the speed of the fan by adjusting the slider.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Click on top right “logout” button to log out.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2" name="Google Shape;222;p27"/>
          <p:cNvGrpSpPr/>
          <p:nvPr/>
        </p:nvGrpSpPr>
        <p:grpSpPr>
          <a:xfrm>
            <a:off x="122188" y="111000"/>
            <a:ext cx="3374150" cy="4921476"/>
            <a:chOff x="198388" y="111000"/>
            <a:chExt cx="3374150" cy="4921476"/>
          </a:xfrm>
        </p:grpSpPr>
        <p:pic>
          <p:nvPicPr>
            <p:cNvPr id="223" name="Google Shape;22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3800" y="223300"/>
              <a:ext cx="2231201" cy="438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8388" y="111000"/>
              <a:ext cx="3374150" cy="49214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7"/>
          <p:cNvGrpSpPr/>
          <p:nvPr/>
        </p:nvGrpSpPr>
        <p:grpSpPr>
          <a:xfrm>
            <a:off x="134682" y="79700"/>
            <a:ext cx="3374136" cy="5143500"/>
            <a:chOff x="210882" y="79700"/>
            <a:chExt cx="3374136" cy="5143500"/>
          </a:xfrm>
        </p:grpSpPr>
        <p:pic>
          <p:nvPicPr>
            <p:cNvPr id="226" name="Google Shape;226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1700" y="189900"/>
              <a:ext cx="2300224" cy="4626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0882" y="79700"/>
              <a:ext cx="3374136" cy="51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3585025" y="189900"/>
            <a:ext cx="5288100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4.  Navigation</a:t>
            </a:r>
            <a:endParaRPr sz="2500"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3896750" y="1614950"/>
            <a:ext cx="4353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Admin can navigate between 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Dashboard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and managing 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Users.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Dashboard for accessing </a:t>
            </a:r>
            <a:r>
              <a:rPr lang="en" i="1">
                <a:latin typeface="Lato"/>
                <a:ea typeface="Lato"/>
                <a:cs typeface="Lato"/>
                <a:sym typeface="Lato"/>
              </a:rPr>
              <a:t>appliances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" i="1">
                <a:latin typeface="Lato"/>
                <a:ea typeface="Lato"/>
                <a:cs typeface="Lato"/>
                <a:sym typeface="Lato"/>
              </a:rPr>
              <a:t>Users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" i="1">
                <a:latin typeface="Lato"/>
                <a:ea typeface="Lato"/>
                <a:cs typeface="Lato"/>
                <a:sym typeface="Lato"/>
              </a:rPr>
              <a:t>setting permission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for other users.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400" y="306800"/>
            <a:ext cx="2243125" cy="44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38" y="189888"/>
            <a:ext cx="3374150" cy="492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9"/>
          <p:cNvGrpSpPr/>
          <p:nvPr/>
        </p:nvGrpSpPr>
        <p:grpSpPr>
          <a:xfrm>
            <a:off x="259738" y="189888"/>
            <a:ext cx="3374150" cy="4921476"/>
            <a:chOff x="259738" y="189888"/>
            <a:chExt cx="3374150" cy="4921476"/>
          </a:xfrm>
        </p:grpSpPr>
        <p:pic>
          <p:nvPicPr>
            <p:cNvPr id="241" name="Google Shape;241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0025" y="308150"/>
              <a:ext cx="2243300" cy="4438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38" y="189888"/>
              <a:ext cx="3374150" cy="49214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29"/>
          <p:cNvSpPr txBox="1"/>
          <p:nvPr/>
        </p:nvSpPr>
        <p:spPr>
          <a:xfrm>
            <a:off x="3585025" y="189900"/>
            <a:ext cx="5288100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Set user permission</a:t>
            </a:r>
            <a:endParaRPr sz="2500"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3896750" y="1614950"/>
            <a:ext cx="4353000" cy="12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Admin can choose to allow or disallow a user.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Enable or disable the switch  to allow or disallow the user.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/>
        </p:nvSpPr>
        <p:spPr>
          <a:xfrm>
            <a:off x="3585025" y="189900"/>
            <a:ext cx="5288100" cy="12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Just command your home</a:t>
            </a:r>
            <a:endParaRPr sz="2500"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3896750" y="1614950"/>
            <a:ext cx="4353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Tap on the mic icon and speak out command.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example-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“Switch on the lights”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Google Assistant used for voice recognition.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00" y="364325"/>
            <a:ext cx="2294325" cy="46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5" y="310750"/>
            <a:ext cx="3374125" cy="506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1"/>
          <p:cNvGrpSpPr/>
          <p:nvPr/>
        </p:nvGrpSpPr>
        <p:grpSpPr>
          <a:xfrm>
            <a:off x="175179" y="1072914"/>
            <a:ext cx="4049707" cy="3179863"/>
            <a:chOff x="220725" y="1048300"/>
            <a:chExt cx="3608400" cy="2724351"/>
          </a:xfrm>
        </p:grpSpPr>
        <p:pic>
          <p:nvPicPr>
            <p:cNvPr id="258" name="Google Shape;258;p31"/>
            <p:cNvPicPr preferRelativeResize="0"/>
            <p:nvPr/>
          </p:nvPicPr>
          <p:blipFill rotWithShape="1">
            <a:blip r:embed="rId3">
              <a:alphaModFix/>
            </a:blip>
            <a:srcRect t="2600" r="4625"/>
            <a:stretch/>
          </p:blipFill>
          <p:spPr>
            <a:xfrm>
              <a:off x="387300" y="1162200"/>
              <a:ext cx="3295301" cy="1963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0725" y="1048300"/>
              <a:ext cx="3608400" cy="27243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p31"/>
          <p:cNvSpPr txBox="1"/>
          <p:nvPr/>
        </p:nvSpPr>
        <p:spPr>
          <a:xfrm>
            <a:off x="1582975" y="182875"/>
            <a:ext cx="58074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The WEB app</a:t>
            </a:r>
            <a:endParaRPr sz="2800"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4755775" y="2951300"/>
            <a:ext cx="4123500" cy="14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 user can access and control the appliances using the website also.</a:t>
            </a:r>
            <a:endParaRPr sz="18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5708950" y="1432650"/>
            <a:ext cx="22725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00"/>
                </a:solidFill>
                <a:latin typeface="Lato"/>
                <a:ea typeface="Lato"/>
                <a:cs typeface="Lato"/>
                <a:sym typeface="Lato"/>
              </a:rPr>
              <a:t>Phone discharged !!</a:t>
            </a:r>
            <a:endParaRPr sz="1800" b="1" dirty="0">
              <a:solidFill>
                <a:srgbClr val="99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4755775" y="2227700"/>
            <a:ext cx="39684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1">
                <a:latin typeface="Lato"/>
                <a:ea typeface="Lato"/>
                <a:cs typeface="Lato"/>
                <a:sym typeface="Lato"/>
              </a:rPr>
              <a:t>No Problem….We got your back</a:t>
            </a:r>
            <a:endParaRPr sz="1900" b="1" i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ctrTitle"/>
          </p:nvPr>
        </p:nvSpPr>
        <p:spPr>
          <a:xfrm>
            <a:off x="667875" y="471845"/>
            <a:ext cx="3215229" cy="633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Our Team</a:t>
            </a:r>
            <a:endParaRPr sz="3200" dirty="0"/>
          </a:p>
        </p:txBody>
      </p:sp>
      <p:graphicFrame>
        <p:nvGraphicFramePr>
          <p:cNvPr id="148" name="Google Shape;148;p18"/>
          <p:cNvGraphicFramePr/>
          <p:nvPr>
            <p:extLst>
              <p:ext uri="{D42A27DB-BD31-4B8C-83A1-F6EECF244321}">
                <p14:modId xmlns:p14="http://schemas.microsoft.com/office/powerpoint/2010/main" val="2780399921"/>
              </p:ext>
            </p:extLst>
          </p:nvPr>
        </p:nvGraphicFramePr>
        <p:xfrm>
          <a:off x="667875" y="1804529"/>
          <a:ext cx="7239000" cy="2466450"/>
        </p:xfrm>
        <a:graphic>
          <a:graphicData uri="http://schemas.openxmlformats.org/drawingml/2006/table">
            <a:tbl>
              <a:tblPr>
                <a:noFill/>
                <a:tableStyleId>{D8D2BAA1-E867-420E-BEE4-95F3F08670E1}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+mn-lt"/>
                        </a:rPr>
                        <a:t>Saurabh Roy</a:t>
                      </a:r>
                      <a:endParaRPr sz="2400" dirty="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+mn-lt"/>
                        </a:rPr>
                        <a:t>17100050</a:t>
                      </a:r>
                      <a:endParaRPr sz="2400" dirty="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+mn-lt"/>
                        </a:rPr>
                        <a:t>Saurabh Pandey</a:t>
                      </a:r>
                      <a:endParaRPr sz="2400" dirty="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+mn-lt"/>
                        </a:rPr>
                        <a:t>17100049</a:t>
                      </a:r>
                      <a:endParaRPr sz="2400" dirty="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+mn-lt"/>
                        </a:rPr>
                        <a:t>Himanshu Khairajani</a:t>
                      </a:r>
                      <a:endParaRPr sz="2400" dirty="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+mn-lt"/>
                        </a:rPr>
                        <a:t>17100017</a:t>
                      </a:r>
                      <a:endParaRPr sz="2400" dirty="0">
                        <a:latin typeface="+mn-l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2"/>
          <p:cNvGrpSpPr/>
          <p:nvPr/>
        </p:nvGrpSpPr>
        <p:grpSpPr>
          <a:xfrm>
            <a:off x="175179" y="1072914"/>
            <a:ext cx="4049707" cy="3179863"/>
            <a:chOff x="175179" y="1072914"/>
            <a:chExt cx="4049707" cy="3179863"/>
          </a:xfrm>
        </p:grpSpPr>
        <p:pic>
          <p:nvPicPr>
            <p:cNvPr id="269" name="Google Shape;269;p32"/>
            <p:cNvPicPr preferRelativeResize="0"/>
            <p:nvPr/>
          </p:nvPicPr>
          <p:blipFill rotWithShape="1">
            <a:blip r:embed="rId3">
              <a:alphaModFix/>
            </a:blip>
            <a:srcRect r="2343"/>
            <a:stretch/>
          </p:blipFill>
          <p:spPr>
            <a:xfrm>
              <a:off x="346175" y="1211425"/>
              <a:ext cx="3787550" cy="2226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5179" y="1072914"/>
              <a:ext cx="4049707" cy="3179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32"/>
          <p:cNvSpPr txBox="1"/>
          <p:nvPr/>
        </p:nvSpPr>
        <p:spPr>
          <a:xfrm>
            <a:off x="1207200" y="148725"/>
            <a:ext cx="69234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ctr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500"/>
              <a:buFont typeface="Lato"/>
              <a:buAutoNum type="arabicPeriod"/>
            </a:pPr>
            <a:r>
              <a:rPr lang="en" sz="25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Login using your account credentials</a:t>
            </a:r>
            <a:endParaRPr sz="2500"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4648950" y="1714500"/>
            <a:ext cx="4353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Enter you email and password.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Just tap on the login button.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/>
        </p:nvSpPr>
        <p:spPr>
          <a:xfrm>
            <a:off x="1207200" y="148725"/>
            <a:ext cx="69234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2.   Control appliances seamlessly</a:t>
            </a:r>
            <a:endParaRPr sz="2500"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4648950" y="1714500"/>
            <a:ext cx="4353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Similar to android app,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Functionality is achieved using javascript and firebase.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9" name="Google Shape;279;p33"/>
          <p:cNvGrpSpPr/>
          <p:nvPr/>
        </p:nvGrpSpPr>
        <p:grpSpPr>
          <a:xfrm>
            <a:off x="175179" y="1072914"/>
            <a:ext cx="4049706" cy="3179863"/>
            <a:chOff x="175179" y="1072914"/>
            <a:chExt cx="4049706" cy="3179863"/>
          </a:xfrm>
        </p:grpSpPr>
        <p:pic>
          <p:nvPicPr>
            <p:cNvPr id="280" name="Google Shape;28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175" y="1119850"/>
              <a:ext cx="3771501" cy="224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5179" y="1072914"/>
              <a:ext cx="4049706" cy="31798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/>
        </p:nvSpPr>
        <p:spPr>
          <a:xfrm>
            <a:off x="1207200" y="148725"/>
            <a:ext cx="69234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Manual Dashboard</a:t>
            </a:r>
            <a:endParaRPr sz="2500" b="1" dirty="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4648950" y="2192250"/>
            <a:ext cx="4353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system is equipped with the manual switch.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If back online, the system data will automatically updated in our database.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8425"/>
            <a:ext cx="4344150" cy="333908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/>
        </p:nvSpPr>
        <p:spPr>
          <a:xfrm>
            <a:off x="5637775" y="1117525"/>
            <a:ext cx="29028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00"/>
                </a:solidFill>
                <a:latin typeface="Lato"/>
                <a:ea typeface="Lato"/>
                <a:cs typeface="Lato"/>
                <a:sym typeface="Lato"/>
              </a:rPr>
              <a:t>Oops No Internet !!</a:t>
            </a:r>
            <a:endParaRPr sz="1800" b="1" dirty="0">
              <a:solidFill>
                <a:srgbClr val="99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00"/>
                </a:solidFill>
                <a:latin typeface="Lato"/>
                <a:ea typeface="Lato"/>
                <a:cs typeface="Lato"/>
                <a:sym typeface="Lato"/>
              </a:rPr>
              <a:t>Don’t worry we are here...</a:t>
            </a:r>
            <a:endParaRPr sz="1800" b="1" dirty="0">
              <a:solidFill>
                <a:srgbClr val="99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4451700" y="656275"/>
            <a:ext cx="40725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Surveillance</a:t>
            </a:r>
            <a:endParaRPr sz="3000" dirty="0"/>
          </a:p>
        </p:txBody>
      </p:sp>
      <p:grpSp>
        <p:nvGrpSpPr>
          <p:cNvPr id="295" name="Google Shape;295;p35"/>
          <p:cNvGrpSpPr/>
          <p:nvPr/>
        </p:nvGrpSpPr>
        <p:grpSpPr>
          <a:xfrm>
            <a:off x="0" y="531025"/>
            <a:ext cx="3374125" cy="4610250"/>
            <a:chOff x="92750" y="222025"/>
            <a:chExt cx="3374125" cy="4610250"/>
          </a:xfrm>
        </p:grpSpPr>
        <p:pic>
          <p:nvPicPr>
            <p:cNvPr id="296" name="Google Shape;29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3725" y="289975"/>
              <a:ext cx="2331225" cy="4197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750" y="222025"/>
              <a:ext cx="3374125" cy="4610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p35"/>
          <p:cNvSpPr txBox="1"/>
          <p:nvPr/>
        </p:nvSpPr>
        <p:spPr>
          <a:xfrm>
            <a:off x="4572000" y="3830350"/>
            <a:ext cx="2745300" cy="10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Intruder spotted!</a:t>
            </a:r>
            <a:endParaRPr sz="2400" b="1" dirty="0">
              <a:solidFill>
                <a:srgbClr val="FF0000"/>
              </a:solidFill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4041150" y="1922400"/>
            <a:ext cx="43530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Get alerted on seeing unknowns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You get a popup on your android as soon as an stranger is detected.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522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96000">
              <a:schemeClr val="accent1">
                <a:lumMod val="45000"/>
                <a:lumOff val="55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A423B3-D9A5-47C4-ADA8-5E8BC5D71764}"/>
              </a:ext>
            </a:extLst>
          </p:cNvPr>
          <p:cNvSpPr/>
          <p:nvPr/>
        </p:nvSpPr>
        <p:spPr>
          <a:xfrm>
            <a:off x="721566" y="641330"/>
            <a:ext cx="28274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chemeClr val="bg2"/>
                </a:solidFill>
              </a:rPr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316D2-5CEC-4B5B-A02F-0F096A7A511B}"/>
              </a:ext>
            </a:extLst>
          </p:cNvPr>
          <p:cNvSpPr/>
          <p:nvPr/>
        </p:nvSpPr>
        <p:spPr>
          <a:xfrm>
            <a:off x="721567" y="1554918"/>
            <a:ext cx="7965234" cy="2478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311150">
              <a:lnSpc>
                <a:spcPct val="200000"/>
              </a:lnSpc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-US" sz="1600" dirty="0">
                <a:solidFill>
                  <a:schemeClr val="bg2"/>
                </a:solidFill>
                <a:latin typeface="+mn-lt"/>
                <a:cs typeface="Lato"/>
                <a:sym typeface="Lato"/>
              </a:rPr>
              <a:t> Convenience for specially abled and old age people</a:t>
            </a:r>
          </a:p>
          <a:p>
            <a:pPr marL="457200" lvl="0" indent="-311150">
              <a:lnSpc>
                <a:spcPct val="200000"/>
              </a:lnSpc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-US" sz="1600" dirty="0">
                <a:solidFill>
                  <a:schemeClr val="bg2"/>
                </a:solidFill>
                <a:latin typeface="+mn-lt"/>
                <a:cs typeface="Lato"/>
                <a:sym typeface="Lato"/>
              </a:rPr>
              <a:t> Monitoring kids who are at home possibly alone or with  babysitters/relatives.</a:t>
            </a:r>
          </a:p>
          <a:p>
            <a:pPr marL="457200" lvl="0" indent="-311150">
              <a:lnSpc>
                <a:spcPct val="200000"/>
              </a:lnSpc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-US" sz="1600" dirty="0">
                <a:solidFill>
                  <a:schemeClr val="bg2"/>
                </a:solidFill>
                <a:latin typeface="+mn-lt"/>
                <a:cs typeface="Lato"/>
                <a:sym typeface="Lato"/>
              </a:rPr>
              <a:t> Industrial surveillance</a:t>
            </a:r>
          </a:p>
          <a:p>
            <a:pPr marL="457200" lvl="0" indent="-311150">
              <a:lnSpc>
                <a:spcPct val="200000"/>
              </a:lnSpc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-US" sz="1600" dirty="0">
                <a:solidFill>
                  <a:schemeClr val="bg2"/>
                </a:solidFill>
                <a:latin typeface="+mn-lt"/>
                <a:cs typeface="Lato"/>
                <a:sym typeface="Lato"/>
              </a:rPr>
              <a:t> Alert System </a:t>
            </a:r>
          </a:p>
          <a:p>
            <a:pPr marL="457200" lvl="0" indent="-311150">
              <a:lnSpc>
                <a:spcPct val="200000"/>
              </a:lnSpc>
              <a:buClr>
                <a:schemeClr val="accent1"/>
              </a:buClr>
              <a:buSzPts val="1300"/>
              <a:buFont typeface="Lato"/>
              <a:buChar char="➔"/>
            </a:pPr>
            <a:r>
              <a:rPr lang="en-US" sz="1600" dirty="0">
                <a:solidFill>
                  <a:schemeClr val="bg2"/>
                </a:solidFill>
                <a:latin typeface="+mn-lt"/>
                <a:cs typeface="Lato"/>
                <a:sym typeface="Lato"/>
              </a:rPr>
              <a:t> Patients care system</a:t>
            </a:r>
            <a:endParaRPr lang="en-US" sz="16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79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C000"/>
            </a:gs>
            <a:gs pos="73000">
              <a:schemeClr val="accent1">
                <a:lumMod val="45000"/>
                <a:lumOff val="55000"/>
              </a:schemeClr>
            </a:gs>
            <a:gs pos="6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727650" y="595635"/>
            <a:ext cx="2545378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Conclusion</a:t>
            </a:r>
            <a:endParaRPr sz="2800"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body" idx="1"/>
          </p:nvPr>
        </p:nvSpPr>
        <p:spPr>
          <a:xfrm>
            <a:off x="727650" y="1515627"/>
            <a:ext cx="7916620" cy="3226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Font typeface="Lato"/>
              <a:buChar char="➔"/>
            </a:pPr>
            <a:r>
              <a:rPr lang="en-US" sz="1600" dirty="0">
                <a:solidFill>
                  <a:schemeClr val="bg2"/>
                </a:solidFill>
                <a:sym typeface="Arial"/>
              </a:rPr>
              <a:t>IoT conceptualizes the idea of remotely connecting and monitoring real world objects through the Internet. </a:t>
            </a:r>
          </a:p>
          <a:p>
            <a:pPr>
              <a:lnSpc>
                <a:spcPct val="200000"/>
              </a:lnSpc>
              <a:buFont typeface="Lato"/>
              <a:buChar char="➔"/>
            </a:pPr>
            <a:r>
              <a:rPr lang="en-US" sz="1600" dirty="0">
                <a:solidFill>
                  <a:schemeClr val="bg2"/>
                </a:solidFill>
                <a:sym typeface="Arial"/>
              </a:rPr>
              <a:t>When it comes to our house, this concept can be aptly incorporated to make it smarter, safer and automated. Using this system, we can turn on or off appliances</a:t>
            </a:r>
          </a:p>
          <a:p>
            <a:pPr>
              <a:lnSpc>
                <a:spcPct val="200000"/>
              </a:lnSpc>
              <a:buFont typeface="Lato"/>
              <a:buChar char="➔"/>
            </a:pPr>
            <a:r>
              <a:rPr lang="en-US" sz="1600" dirty="0">
                <a:solidFill>
                  <a:schemeClr val="bg2"/>
                </a:solidFill>
                <a:sym typeface="Arial"/>
              </a:rPr>
              <a:t>It is integrated with Intruder detection (using facial recognition), and</a:t>
            </a:r>
          </a:p>
          <a:p>
            <a:pPr>
              <a:lnSpc>
                <a:spcPct val="200000"/>
              </a:lnSpc>
              <a:buFont typeface="Lato"/>
              <a:buChar char="➔"/>
            </a:pPr>
            <a:r>
              <a:rPr lang="en-US" sz="1600" dirty="0">
                <a:solidFill>
                  <a:schemeClr val="bg2"/>
                </a:solidFill>
                <a:sym typeface="Arial"/>
              </a:rPr>
              <a:t>Manual controlling for backup.</a:t>
            </a:r>
          </a:p>
          <a:p>
            <a:pPr marL="146050" lvl="0" indent="0">
              <a:lnSpc>
                <a:spcPct val="200000"/>
              </a:lnSpc>
              <a:buNone/>
            </a:pPr>
            <a:endParaRPr lang="en-US" sz="1600" dirty="0">
              <a:solidFill>
                <a:schemeClr val="bg2"/>
              </a:solidFill>
            </a:endParaRPr>
          </a:p>
          <a:p>
            <a:pPr marL="146050" lvl="0" indent="0">
              <a:lnSpc>
                <a:spcPct val="200000"/>
              </a:lnSpc>
              <a:buNone/>
            </a:pPr>
            <a:endParaRPr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03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62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729450" y="616901"/>
            <a:ext cx="2332727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next?</a:t>
            </a:r>
            <a:endParaRPr sz="2800"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body" idx="1"/>
          </p:nvPr>
        </p:nvSpPr>
        <p:spPr>
          <a:xfrm>
            <a:off x="729450" y="1600412"/>
            <a:ext cx="5214150" cy="2142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  <a:buFont typeface="Lato"/>
              <a:buChar char="➔"/>
            </a:pPr>
            <a:r>
              <a:rPr lang="en" sz="1600" dirty="0">
                <a:solidFill>
                  <a:schemeClr val="bg2"/>
                </a:solidFill>
              </a:rPr>
              <a:t>Functionality to add more appliances.</a:t>
            </a:r>
            <a:endParaRPr sz="1600" dirty="0">
              <a:solidFill>
                <a:schemeClr val="bg2"/>
              </a:solidFill>
            </a:endParaRPr>
          </a:p>
          <a:p>
            <a:pPr lvl="0">
              <a:lnSpc>
                <a:spcPct val="200000"/>
              </a:lnSpc>
              <a:buFont typeface="Lato"/>
              <a:buChar char="➔"/>
            </a:pPr>
            <a:r>
              <a:rPr lang="en" sz="1600" dirty="0">
                <a:solidFill>
                  <a:schemeClr val="bg2"/>
                </a:solidFill>
              </a:rPr>
              <a:t>Guest Interaction System.</a:t>
            </a:r>
            <a:endParaRPr sz="1600" dirty="0">
              <a:solidFill>
                <a:schemeClr val="bg2"/>
              </a:solidFill>
            </a:endParaRPr>
          </a:p>
          <a:p>
            <a:pPr lvl="0">
              <a:lnSpc>
                <a:spcPct val="200000"/>
              </a:lnSpc>
              <a:buFont typeface="Lato"/>
              <a:buChar char="➔"/>
            </a:pPr>
            <a:r>
              <a:rPr lang="en" sz="1600" dirty="0">
                <a:solidFill>
                  <a:schemeClr val="bg2"/>
                </a:solidFill>
              </a:rPr>
              <a:t>Door Locking System.</a:t>
            </a:r>
            <a:endParaRPr sz="1600" dirty="0">
              <a:solidFill>
                <a:schemeClr val="bg2"/>
              </a:solidFill>
            </a:endParaRPr>
          </a:p>
          <a:p>
            <a:pPr lvl="0">
              <a:lnSpc>
                <a:spcPct val="200000"/>
              </a:lnSpc>
              <a:buFont typeface="Lato"/>
              <a:buChar char="➔"/>
            </a:pPr>
            <a:r>
              <a:rPr lang="en" sz="1600" dirty="0">
                <a:solidFill>
                  <a:schemeClr val="bg2"/>
                </a:solidFill>
              </a:rPr>
              <a:t>Option to add multiple houses.</a:t>
            </a:r>
            <a:endParaRPr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Thankyou</a:t>
            </a:r>
            <a:r>
              <a:rPr lang="en" dirty="0"/>
              <a:t> !!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718816" y="554900"/>
            <a:ext cx="1843629" cy="719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4294967295"/>
          </p:nvPr>
        </p:nvSpPr>
        <p:spPr>
          <a:xfrm>
            <a:off x="4064510" y="182759"/>
            <a:ext cx="4080000" cy="4410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600" u="sng" dirty="0">
                <a:solidFill>
                  <a:srgbClr val="FFFFFF"/>
                </a:solidFill>
                <a:latin typeface="+mn-lt"/>
              </a:rPr>
              <a:t>Introduction</a:t>
            </a:r>
          </a:p>
          <a:p>
            <a:pPr marL="0" indent="0">
              <a:buNone/>
            </a:pPr>
            <a:endParaRPr lang="en-US" sz="1600" u="sng" dirty="0">
              <a:solidFill>
                <a:srgbClr val="1C3678"/>
              </a:solidFill>
              <a:latin typeface="+mn-lt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1600" u="sng" dirty="0">
                <a:solidFill>
                  <a:srgbClr val="002060"/>
                </a:solidFill>
                <a:latin typeface="+mn-l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model</a:t>
            </a:r>
            <a:endParaRPr lang="en-US" sz="1600" u="sng" dirty="0">
              <a:solidFill>
                <a:srgbClr val="002060"/>
              </a:solidFill>
              <a:latin typeface="+mn-lt"/>
            </a:endParaRPr>
          </a:p>
          <a:p>
            <a:pPr marL="0" indent="0">
              <a:buNone/>
            </a:pPr>
            <a:endParaRPr lang="en" sz="1600" u="sng" dirty="0">
              <a:solidFill>
                <a:srgbClr val="FFFFFF"/>
              </a:solidFill>
              <a:latin typeface="+mn-lt"/>
            </a:endParaRPr>
          </a:p>
          <a:p>
            <a:pPr marL="0" lvl="0" indent="0">
              <a:buNone/>
            </a:pPr>
            <a:r>
              <a:rPr lang="en-US" sz="1600" u="sng" dirty="0">
                <a:solidFill>
                  <a:srgbClr val="FFFFFF"/>
                </a:solidFill>
                <a:latin typeface="+mn-lt"/>
              </a:rPr>
              <a:t>Technologies used</a:t>
            </a:r>
          </a:p>
          <a:p>
            <a:pPr marL="0" lvl="0" indent="0">
              <a:buNone/>
            </a:pPr>
            <a:endParaRPr lang="en-US" sz="1600" u="sng" dirty="0">
              <a:solidFill>
                <a:srgbClr val="FFFFFF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600" u="sng" dirty="0">
                <a:solidFill>
                  <a:srgbClr val="002060"/>
                </a:solidFill>
                <a:latin typeface="+mn-l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Use-Case</a:t>
            </a:r>
            <a:endParaRPr lang="en-US" sz="1600" u="sng" dirty="0">
              <a:solidFill>
                <a:srgbClr val="002060"/>
              </a:solidFill>
              <a:latin typeface="+mn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u="sng" dirty="0">
              <a:solidFill>
                <a:srgbClr val="FFFFFF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600" u="sng" dirty="0">
                <a:solidFill>
                  <a:srgbClr val="FFFFFF"/>
                </a:solidFill>
                <a:latin typeface="+mn-lt"/>
              </a:rPr>
              <a:t>Description</a:t>
            </a:r>
          </a:p>
          <a:p>
            <a:pPr marL="0" indent="0">
              <a:buNone/>
            </a:pPr>
            <a:endParaRPr lang="en-US" sz="1600" u="sng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002060"/>
                </a:solidFill>
                <a:latin typeface="+mn-lt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Solution proposal</a:t>
            </a:r>
            <a:endParaRPr lang="en-US" sz="1600" u="sng" dirty="0">
              <a:solidFill>
                <a:srgbClr val="002060"/>
              </a:solidFill>
              <a:latin typeface="+mn-l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600" u="sng" dirty="0">
                <a:solidFill>
                  <a:srgbClr val="FFFFFF"/>
                </a:solidFill>
                <a:latin typeface="+mn-lt"/>
              </a:rPr>
              <a:t>Salient features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600" u="sng" dirty="0">
                <a:solidFill>
                  <a:srgbClr val="002060"/>
                </a:solidFill>
                <a:latin typeface="+mn-lt"/>
              </a:rPr>
              <a:t>Setup and Working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600" u="sng" dirty="0">
                <a:solidFill>
                  <a:srgbClr val="FFFFFF"/>
                </a:solidFill>
                <a:latin typeface="+mn-lt"/>
              </a:rPr>
              <a:t>Application and Conclusion</a:t>
            </a:r>
          </a:p>
          <a:p>
            <a:pPr marL="0" indent="0">
              <a:spcBef>
                <a:spcPts val="1600"/>
              </a:spcBef>
              <a:buNone/>
            </a:pPr>
            <a:endParaRPr lang="en-US" sz="1600" u="sng" dirty="0">
              <a:solidFill>
                <a:srgbClr val="FFFFFF"/>
              </a:solidFill>
              <a:latin typeface="+mn-l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800" dirty="0"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697552" y="502768"/>
            <a:ext cx="2768662" cy="722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/>
              <a:t>Introduction</a:t>
            </a:r>
            <a:endParaRPr sz="3100" dirty="0"/>
          </a:p>
        </p:txBody>
      </p:sp>
      <p:sp>
        <p:nvSpPr>
          <p:cNvPr id="160" name="Google Shape;160;p20"/>
          <p:cNvSpPr txBox="1"/>
          <p:nvPr/>
        </p:nvSpPr>
        <p:spPr>
          <a:xfrm>
            <a:off x="1098035" y="1335943"/>
            <a:ext cx="7354848" cy="346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lnSpc>
                <a:spcPct val="150000"/>
              </a:lnSpc>
              <a:buClr>
                <a:schemeClr val="lt1"/>
              </a:buClr>
              <a:buSzPts val="2400"/>
            </a:pPr>
            <a:r>
              <a:rPr lang="en-US" sz="1600" dirty="0">
                <a:solidFill>
                  <a:schemeClr val="lt1"/>
                </a:solidFill>
                <a:latin typeface="+mn-lt"/>
                <a:cs typeface="Lato"/>
              </a:rPr>
              <a:t>In today’s world where technology is an integral part of our lives, we don’t want to lag behind in the fields of security and automation of our home.</a:t>
            </a:r>
          </a:p>
          <a:p>
            <a:pPr marL="76200">
              <a:lnSpc>
                <a:spcPct val="150000"/>
              </a:lnSpc>
              <a:buClr>
                <a:schemeClr val="lt1"/>
              </a:buClr>
              <a:buSzPts val="2400"/>
            </a:pPr>
            <a:r>
              <a:rPr lang="en-US" sz="1600" dirty="0">
                <a:solidFill>
                  <a:schemeClr val="lt1"/>
                </a:solidFill>
                <a:latin typeface="+mn-lt"/>
                <a:cs typeface="Lato"/>
              </a:rPr>
              <a:t>Home automation and security is a must-have technology these days as it provides:</a:t>
            </a:r>
          </a:p>
          <a:p>
            <a:pPr marL="457200" indent="-381000">
              <a:lnSpc>
                <a:spcPct val="150000"/>
              </a:lnSpc>
              <a:buClr>
                <a:schemeClr val="lt1"/>
              </a:buClr>
              <a:buSzPts val="2400"/>
              <a:buFont typeface="Lato"/>
              <a:buChar char="●"/>
            </a:pPr>
            <a:r>
              <a:rPr lang="en-US" sz="1600" dirty="0">
                <a:solidFill>
                  <a:schemeClr val="lt1"/>
                </a:solidFill>
                <a:latin typeface="+mn-lt"/>
                <a:cs typeface="Lato"/>
              </a:rPr>
              <a:t>Convenience and comfort (especially for working class and old people)</a:t>
            </a:r>
          </a:p>
          <a:p>
            <a:pPr marL="457200" indent="-381000">
              <a:lnSpc>
                <a:spcPct val="150000"/>
              </a:lnSpc>
              <a:buClr>
                <a:schemeClr val="lt1"/>
              </a:buClr>
              <a:buSzPts val="2400"/>
              <a:buFont typeface="Lato"/>
              <a:buChar char="●"/>
            </a:pPr>
            <a:r>
              <a:rPr lang="en-US" sz="1600" dirty="0">
                <a:solidFill>
                  <a:schemeClr val="lt1"/>
                </a:solidFill>
                <a:latin typeface="+mn-lt"/>
                <a:cs typeface="Lato"/>
              </a:rPr>
              <a:t>Security</a:t>
            </a:r>
          </a:p>
          <a:p>
            <a:pPr marL="457200" indent="-381000">
              <a:lnSpc>
                <a:spcPct val="150000"/>
              </a:lnSpc>
              <a:buClr>
                <a:schemeClr val="lt1"/>
              </a:buClr>
              <a:buSzPts val="2400"/>
              <a:buFont typeface="Lato"/>
              <a:buChar char="●"/>
            </a:pPr>
            <a:r>
              <a:rPr lang="en-US" sz="1600" dirty="0">
                <a:solidFill>
                  <a:schemeClr val="lt1"/>
                </a:solidFill>
                <a:latin typeface="+mn-lt"/>
                <a:cs typeface="Lato"/>
              </a:rPr>
              <a:t>Water and energy savings</a:t>
            </a:r>
            <a:endParaRPr lang="en" sz="1600" dirty="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n" sz="1600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Control home appliances via voice/taps.</a:t>
            </a:r>
            <a:endParaRPr sz="1600" dirty="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●"/>
            </a:pPr>
            <a:r>
              <a:rPr lang="en" sz="1600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rPr>
              <a:t>Remotely control your home when away.</a:t>
            </a:r>
            <a:endParaRPr sz="1600" dirty="0">
              <a:solidFill>
                <a:schemeClr val="lt1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001897" y="49227"/>
            <a:ext cx="974139" cy="11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93708">
            <a:off x="-363725" y="3823600"/>
            <a:ext cx="1686028" cy="168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79486">
            <a:off x="7598453" y="3400013"/>
            <a:ext cx="1997650" cy="19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3700" y="-453500"/>
            <a:ext cx="1775951" cy="17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615575" y="320350"/>
            <a:ext cx="78831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Software development model - Waterfall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25" y="1349975"/>
            <a:ext cx="3030500" cy="339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4557125" y="1119737"/>
            <a:ext cx="3638700" cy="362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600" dirty="0">
                <a:latin typeface="+mn-lt"/>
                <a:ea typeface="Lato"/>
                <a:cs typeface="Lato"/>
                <a:sym typeface="Lato"/>
              </a:rPr>
              <a:t>Waterfall model was opted t make this project.</a:t>
            </a:r>
            <a:br>
              <a:rPr lang="en" sz="1600" dirty="0">
                <a:latin typeface="+mn-lt"/>
                <a:ea typeface="Lato"/>
                <a:cs typeface="Lato"/>
                <a:sym typeface="Lato"/>
              </a:rPr>
            </a:br>
            <a:endParaRPr sz="1600" dirty="0">
              <a:latin typeface="+mn-lt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600" dirty="0">
                <a:latin typeface="+mn-lt"/>
                <a:ea typeface="Lato"/>
                <a:cs typeface="Lato"/>
                <a:sym typeface="Lato"/>
              </a:rPr>
              <a:t>It Made easy to first gather all the resources and plans required for this project.</a:t>
            </a:r>
            <a:br>
              <a:rPr lang="en" sz="1600" dirty="0">
                <a:latin typeface="+mn-lt"/>
                <a:ea typeface="Lato"/>
                <a:cs typeface="Lato"/>
                <a:sym typeface="Lato"/>
              </a:rPr>
            </a:br>
            <a:endParaRPr sz="1600" dirty="0">
              <a:latin typeface="+mn-lt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600" dirty="0">
                <a:latin typeface="+mn-lt"/>
                <a:ea typeface="Lato"/>
                <a:cs typeface="Lato"/>
                <a:sym typeface="Lato"/>
              </a:rPr>
              <a:t>Then carrying out the proposed model in respective order..</a:t>
            </a:r>
            <a:br>
              <a:rPr lang="en" sz="1600" dirty="0">
                <a:latin typeface="+mn-lt"/>
                <a:ea typeface="Lato"/>
                <a:cs typeface="Lato"/>
                <a:sym typeface="Lato"/>
              </a:rPr>
            </a:br>
            <a:endParaRPr sz="1600" dirty="0">
              <a:latin typeface="+mn-lt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600" dirty="0">
                <a:latin typeface="+mn-lt"/>
                <a:ea typeface="Lato"/>
                <a:cs typeface="Lato"/>
                <a:sym typeface="Lato"/>
              </a:rPr>
              <a:t>And finally implementing the software with testing and maintenance made it successfully</a:t>
            </a:r>
            <a:endParaRPr sz="1600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422000" y="138175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Technologies Used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725" y="1384326"/>
            <a:ext cx="1649886" cy="16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850" y="1418025"/>
            <a:ext cx="1051346" cy="15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5">
            <a:alphaModFix/>
          </a:blip>
          <a:srcRect l="6629" t="13157" b="18489"/>
          <a:stretch/>
        </p:blipFill>
        <p:spPr>
          <a:xfrm>
            <a:off x="6085574" y="1248875"/>
            <a:ext cx="1844825" cy="193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5751" y="1402292"/>
            <a:ext cx="1578024" cy="1595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7">
            <a:alphaModFix/>
          </a:blip>
          <a:srcRect t="15832"/>
          <a:stretch/>
        </p:blipFill>
        <p:spPr>
          <a:xfrm>
            <a:off x="285025" y="3474502"/>
            <a:ext cx="1649874" cy="13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7314" y="3346702"/>
            <a:ext cx="2219041" cy="186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9">
            <a:alphaModFix/>
          </a:blip>
          <a:srcRect t="19367"/>
          <a:stretch/>
        </p:blipFill>
        <p:spPr>
          <a:xfrm>
            <a:off x="2198925" y="3551098"/>
            <a:ext cx="1668950" cy="14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4675" y="3197049"/>
            <a:ext cx="1578024" cy="1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B4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0" y="-38575"/>
            <a:ext cx="5239500" cy="609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</a:rPr>
              <a:t> Use-case</a:t>
            </a:r>
            <a:endParaRPr sz="2400" b="1" dirty="0">
              <a:solidFill>
                <a:srgbClr val="000000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4196"/>
          <a:stretch/>
        </p:blipFill>
        <p:spPr>
          <a:xfrm>
            <a:off x="-1" y="347275"/>
            <a:ext cx="5239499" cy="47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5869950" y="186375"/>
            <a:ext cx="2510100" cy="153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rgbClr val="00FFB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Dependencies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rgbClr val="00FFB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Android 5.0 or higher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OpenCV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Dlib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5462900" y="1855425"/>
            <a:ext cx="3440400" cy="3056100"/>
          </a:xfrm>
          <a:prstGeom prst="verticalScroll">
            <a:avLst>
              <a:gd name="adj" fmla="val 125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rgbClr val="00FFB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Key Features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rgbClr val="00FFB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Controlling home appliances via mobile or web interface for labour-saving.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Security alert to detect intrusion, gas leakage and fire.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IoT based door locking system (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future integration)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04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Efficient energy conservation.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B4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0" y="422425"/>
            <a:ext cx="6246900" cy="23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dirty="0">
                <a:solidFill>
                  <a:srgbClr val="000000"/>
                </a:solidFill>
              </a:rPr>
              <a:t>A mobile and web user friendly interface for controlling the system.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dirty="0">
                <a:solidFill>
                  <a:srgbClr val="000000"/>
                </a:solidFill>
              </a:rPr>
              <a:t>After sign-up, the user can login and use the automation system with credentials if the admin (an authorised person defined during system deployment) permits him/her.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dirty="0">
                <a:solidFill>
                  <a:srgbClr val="000000"/>
                </a:solidFill>
              </a:rPr>
              <a:t>Admin can control the automation system as well as grant and revoke access from the signed-up users. 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dirty="0">
                <a:solidFill>
                  <a:srgbClr val="000000"/>
                </a:solidFill>
              </a:rPr>
              <a:t>Authenticated user can control appliances (fan, bulb, door-lock, camera) via a switch or toggle button. For example, a switch to turn ON/OFF the bulb, and a toggle button to regulate the fan speed and so on.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dirty="0">
                <a:solidFill>
                  <a:srgbClr val="000000"/>
                </a:solidFill>
              </a:rPr>
              <a:t>User also has an option to control the system using voice commands.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dirty="0">
                <a:solidFill>
                  <a:srgbClr val="000000"/>
                </a:solidFill>
              </a:rPr>
              <a:t>A surveillance system.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523275" y="0"/>
            <a:ext cx="46428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</a:rPr>
              <a:t>Description of Solution</a:t>
            </a:r>
            <a:endParaRPr sz="2000" b="1" dirty="0">
              <a:solidFill>
                <a:srgbClr val="000000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587800" y="44591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6283175" y="200775"/>
            <a:ext cx="2510100" cy="2763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rgbClr val="00FFB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Technology Stack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rgbClr val="00FFB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Android Studio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HTML5, CSS3, Bootstrap, Javascript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Python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Django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Firebase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Raspberry pi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Camera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Relay board</a:t>
            </a: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Sensors</a:t>
            </a:r>
          </a:p>
        </p:txBody>
      </p:sp>
      <p:sp>
        <p:nvSpPr>
          <p:cNvPr id="67" name="Google Shape;67;p14"/>
          <p:cNvSpPr/>
          <p:nvPr/>
        </p:nvSpPr>
        <p:spPr>
          <a:xfrm>
            <a:off x="84325" y="2964375"/>
            <a:ext cx="2677800" cy="20887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rgbClr val="00FFB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Camera surveillance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rgbClr val="00FFB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Camera is taking frames and detecting any face in the frame.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It is applying face recognition and in case of any UNKNOWN face it is sending an alert to user for intruder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2883525" y="3203477"/>
            <a:ext cx="3219000" cy="18876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rgbClr val="00FFB4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Offline access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rgbClr val="00FFB4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 case of no internet connection, the user can easily control using the built-in mechanical switches.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switch is also synched to the database in case the internet is connected.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283175" y="3417570"/>
            <a:ext cx="2766000" cy="167373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 dirty="0">
                <a:ln>
                  <a:noFill/>
                </a:ln>
                <a:solidFill>
                  <a:srgbClr val="00FBB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Alert system</a:t>
            </a:r>
            <a:endParaRPr kumimoji="0" sz="1700" b="1" i="0" u="none" strike="noStrike" kern="0" cap="none" spc="0" normalizeH="0" baseline="0" noProof="0" dirty="0">
              <a:ln>
                <a:noFill/>
              </a:ln>
              <a:solidFill>
                <a:srgbClr val="00FBB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Automatic door locking to burglar-proof the house.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Alert to prevent from fire, gas, energy and water leakage.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100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495150" y="162075"/>
            <a:ext cx="7688400" cy="762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Salient Features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495150" y="1118275"/>
            <a:ext cx="8534550" cy="330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800" dirty="0">
                <a:latin typeface="+mn-lt"/>
                <a:ea typeface="Lato"/>
                <a:cs typeface="Lato"/>
                <a:sym typeface="Lato"/>
              </a:rPr>
              <a:t>Admin can give or revoke access of members.</a:t>
            </a:r>
            <a:endParaRPr sz="1800" dirty="0">
              <a:latin typeface="+mn-lt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800" dirty="0">
                <a:latin typeface="+mn-lt"/>
                <a:ea typeface="Lato"/>
                <a:cs typeface="Lato"/>
                <a:sym typeface="Lato"/>
              </a:rPr>
              <a:t>Dual accessibility of appliances using local switches and androids remotely.</a:t>
            </a:r>
            <a:endParaRPr sz="1800" dirty="0">
              <a:latin typeface="+mn-lt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800" dirty="0">
                <a:latin typeface="+mn-lt"/>
                <a:ea typeface="Lato"/>
                <a:cs typeface="Lato"/>
                <a:sym typeface="Lato"/>
              </a:rPr>
              <a:t>Remote accessibility from web as well as mobile apps.</a:t>
            </a:r>
            <a:endParaRPr sz="1800" dirty="0">
              <a:latin typeface="+mn-lt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800" dirty="0">
                <a:latin typeface="+mn-lt"/>
                <a:ea typeface="Lato"/>
                <a:cs typeface="Lato"/>
                <a:sym typeface="Lato"/>
              </a:rPr>
              <a:t>Synchronization of appliances states across multiple devices.</a:t>
            </a:r>
            <a:endParaRPr sz="1800" dirty="0">
              <a:latin typeface="+mn-lt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800" dirty="0">
                <a:latin typeface="+mn-lt"/>
                <a:ea typeface="Lato"/>
                <a:cs typeface="Lato"/>
                <a:sym typeface="Lato"/>
              </a:rPr>
              <a:t>Home surveillance using face recognition.</a:t>
            </a:r>
            <a:endParaRPr sz="1800" dirty="0"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970</Words>
  <Application>Microsoft Office PowerPoint</Application>
  <PresentationFormat>On-screen Show (16:9)</PresentationFormat>
  <Paragraphs>157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Lato</vt:lpstr>
      <vt:lpstr>Raleway</vt:lpstr>
      <vt:lpstr>Arial</vt:lpstr>
      <vt:lpstr>Streamline</vt:lpstr>
      <vt:lpstr>Simple Dark</vt:lpstr>
      <vt:lpstr>Minor Project - VI Sem</vt:lpstr>
      <vt:lpstr>Our Team</vt:lpstr>
      <vt:lpstr>Outline</vt:lpstr>
      <vt:lpstr>Introduction</vt:lpstr>
      <vt:lpstr>Software development model - Waterfall</vt:lpstr>
      <vt:lpstr>Technologies Used</vt:lpstr>
      <vt:lpstr> Use-case</vt:lpstr>
      <vt:lpstr>Description of Solution</vt:lpstr>
      <vt:lpstr>Salient Features</vt:lpstr>
      <vt:lpstr>Facial Recognition</vt:lpstr>
      <vt:lpstr>PowerPoint Presentation</vt:lpstr>
      <vt:lpstr>Working?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Surveillance</vt:lpstr>
      <vt:lpstr>PowerPoint Presentation</vt:lpstr>
      <vt:lpstr>Conclusion</vt:lpstr>
      <vt:lpstr>What next?</vt:lpstr>
      <vt:lpstr>Thankyou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Project Evaluation VI Sem</dc:title>
  <cp:lastModifiedBy>Himanshu Khairajani</cp:lastModifiedBy>
  <cp:revision>192</cp:revision>
  <dcterms:modified xsi:type="dcterms:W3CDTF">2020-07-07T13:02:59Z</dcterms:modified>
</cp:coreProperties>
</file>